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media/image1.jpeg" ContentType="image/jpeg"/>
  <Override PartName="/ppt/media/image8.png" ContentType="image/png"/>
  <Override PartName="/ppt/media/image2.jpeg" ContentType="image/jpeg"/>
  <Override PartName="/ppt/media/image3.jpeg" ContentType="image/jpeg"/>
  <Override PartName="/ppt/media/image4.png" ContentType="image/png"/>
  <Override PartName="/ppt/media/image7.png" ContentType="image/png"/>
  <Override PartName="/ppt/media/image11.png" ContentType="image/png"/>
  <Override PartName="/ppt/media/image5.jpeg" ContentType="image/jpeg"/>
  <Override PartName="/ppt/media/image6.png" ContentType="image/png"/>
  <Override PartName="/ppt/media/image9.png" ContentType="image/png"/>
  <Override PartName="/ppt/media/image10.png" ContentType="image/png"/>
  <Override PartName="/ppt/media/image12.png" ContentType="image/png"/>
  <Override PartName="/ppt/media/image13.png" ContentType="image/png"/>
  <Override PartName="/ppt/media/image29.png" ContentType="image/png"/>
  <Override PartName="/ppt/media/image14.jpeg" ContentType="image/jpeg"/>
  <Override PartName="/ppt/media/image15.png" ContentType="image/png"/>
  <Override PartName="/ppt/media/image16.png" ContentType="image/png"/>
  <Override PartName="/ppt/media/image17.jpeg" ContentType="image/jpe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jpeg" ContentType="image/jpeg"/>
  <Override PartName="/ppt/media/image25.png" ContentType="image/png"/>
  <Override PartName="/ppt/media/image26.png" ContentType="image/png"/>
  <Override PartName="/ppt/media/image27.png" ContentType="image/png"/>
  <Override PartName="/ppt/media/image28.jpeg" ContentType="image/jpe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
</Relationships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862" spc="-1" strike="noStrike">
                <a:solidFill>
                  <a:srgbClr val="595959"/>
                </a:solidFill>
                <a:latin typeface="Arial"/>
                <a:ea typeface="DejaVu Sans"/>
              </a:defRPr>
            </a:pPr>
            <a:r>
              <a:rPr b="0" sz="1862" spc="-1" strike="noStrike">
                <a:solidFill>
                  <a:srgbClr val="595959"/>
                </a:solidFill>
                <a:latin typeface="Arial"/>
                <a:ea typeface="DejaVu Sans"/>
              </a:rPr>
              <a:t>Egypt Teenagers</a:t>
            </a:r>
          </a:p>
        </c:rich>
      </c:tx>
      <c:overlay val="0"/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4f81bd"/>
            </a:solidFill>
            <a:ln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19080">
                <a:solidFill>
                  <a:srgbClr val="ffffff"/>
                </a:solidFill>
                <a:round/>
              </a:ln>
            </c:spPr>
          </c:dPt>
          <c:dPt>
            <c:idx val="1"/>
            <c:spPr>
              <a:solidFill>
                <a:srgbClr val="c0504d"/>
              </a:solidFill>
              <a:ln w="19080">
                <a:solidFill>
                  <a:srgbClr val="ffffff"/>
                </a:solidFill>
                <a:round/>
              </a:ln>
            </c:spPr>
          </c:dPt>
          <c:dLbls>
            <c:numFmt formatCode="General" sourceLinked="1"/>
            <c:dLbl>
              <c:idx val="0"/>
              <c:dLblPos val="bestFit"/>
              <c:showLegendKey val="0"/>
              <c:showVal val="0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0"/>
              <c:showCatName val="0"/>
              <c:showSerName val="0"/>
              <c:showPercent val="0"/>
            </c:dLbl>
            <c:dLblPos val="bestFit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2"/>
                <c:pt idx="0">
                  <c:v>Bullied</c:v>
                </c:pt>
                <c:pt idx="1">
                  <c:v>Not Bullied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0.7</c:v>
                </c:pt>
                <c:pt idx="1">
                  <c:v>0.3</c:v>
                </c:pt>
              </c:numCache>
            </c:numRef>
          </c:val>
        </c:ser>
        <c:firstSliceAng val="0"/>
      </c:pieChart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  <c:txPr>
        <a:bodyPr/>
        <a:lstStyle/>
        <a:p>
          <a:pPr>
            <a:defRPr b="0" sz="1197" spc="-1" strike="noStrike">
              <a:solidFill>
                <a:srgbClr val="595959"/>
              </a:solidFill>
              <a:latin typeface="Arial"/>
              <a:ea typeface="DejaVu Sans"/>
            </a:defRPr>
          </a:pPr>
        </a:p>
      </c:txPr>
    </c:legend>
    <c:plotVisOnly val="1"/>
    <c:dispBlanksAs val="gap"/>
  </c:chart>
  <c:spPr>
    <a:noFill/>
    <a:ln>
      <a:noFill/>
    </a:ln>
  </c:spPr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862" spc="-1" strike="noStrike">
                <a:solidFill>
                  <a:srgbClr val="595959"/>
                </a:solidFill>
                <a:latin typeface="Arial"/>
                <a:ea typeface="DejaVu Sans"/>
              </a:defRPr>
            </a:pPr>
            <a:r>
              <a:rPr b="0" sz="1862" spc="-1" strike="noStrike">
                <a:solidFill>
                  <a:srgbClr val="595959"/>
                </a:solidFill>
                <a:latin typeface="Arial"/>
                <a:ea typeface="DejaVu Sans"/>
              </a:rPr>
              <a:t>Cyberbullying around the world </a:t>
            </a:r>
          </a:p>
        </c:rich>
      </c:tx>
      <c:overlay val="0"/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rgbClr val="4f81bd"/>
            </a:solidFill>
            <a:ln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19080">
                <a:solidFill>
                  <a:srgbClr val="ffffff"/>
                </a:solidFill>
                <a:round/>
              </a:ln>
            </c:spPr>
          </c:dPt>
          <c:dPt>
            <c:idx val="1"/>
            <c:spPr>
              <a:solidFill>
                <a:srgbClr val="c0504d"/>
              </a:solidFill>
              <a:ln w="19080">
                <a:solidFill>
                  <a:srgbClr val="ffffff"/>
                </a:solidFill>
                <a:round/>
              </a:ln>
            </c:spPr>
          </c:dPt>
          <c:dLbls>
            <c:numFmt formatCode="General" sourceLinked="1"/>
            <c:dLbl>
              <c:idx val="0"/>
              <c:dLblPos val="bestFit"/>
              <c:showLegendKey val="0"/>
              <c:showVal val="0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0"/>
              <c:showCatName val="0"/>
              <c:showSerName val="0"/>
              <c:showPercent val="0"/>
            </c:dLbl>
            <c:dLblPos val="bestFit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2"/>
                <c:pt idx="0">
                  <c:v>CyberBullied</c:v>
                </c:pt>
                <c:pt idx="1">
                  <c:v>Not Cyberbullied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</c:ser>
        <c:firstSliceAng val="0"/>
      </c:pieChart>
      <c:spPr>
        <a:noFill/>
        <a:ln>
          <a:noFill/>
        </a:ln>
      </c:spPr>
    </c:plotArea>
    <c:legend>
      <c:legendPos val="b"/>
      <c:layout>
        <c:manualLayout>
          <c:xMode val="edge"/>
          <c:yMode val="edge"/>
          <c:x val="0.301580872703412"/>
          <c:y val="0.880511318897638"/>
          <c:w val="0.451004921259843"/>
          <c:h val="0.0601136811023622"/>
        </c:manualLayout>
      </c:layout>
      <c:overlay val="0"/>
      <c:spPr>
        <a:noFill/>
        <a:ln>
          <a:noFill/>
        </a:ln>
      </c:spPr>
      <c:txPr>
        <a:bodyPr/>
        <a:lstStyle/>
        <a:p>
          <a:pPr>
            <a:defRPr b="0" sz="1197" spc="-1" strike="noStrike">
              <a:solidFill>
                <a:srgbClr val="595959"/>
              </a:solidFill>
              <a:latin typeface="Arial"/>
              <a:ea typeface="DejaVu Sans"/>
            </a:defRPr>
          </a:pPr>
        </a:p>
      </c:txPr>
    </c:legend>
    <c:plotVisOnly val="1"/>
    <c:dispBlanksAs val="gap"/>
  </c:chart>
  <c:spPr>
    <a:noFill/>
    <a:ln>
      <a:noFill/>
    </a:ln>
  </c:spPr>
</c:chartSpace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7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7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8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7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7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5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chart" Target="../charts/chart25.xml"/><Relationship Id="rId2" Type="http://schemas.openxmlformats.org/officeDocument/2006/relationships/chart" Target="../charts/chart26.xml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jpeg"/><Relationship Id="rId3" Type="http://schemas.openxmlformats.org/officeDocument/2006/relationships/slideLayout" Target="../slideLayouts/slideLayout6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0" y="0"/>
            <a:ext cx="9144000" cy="519120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>
              <a:alphaModFix amt="80000"/>
            </a:blip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2"/>
          <p:cNvSpPr/>
          <p:nvPr/>
        </p:nvSpPr>
        <p:spPr>
          <a:xfrm>
            <a:off x="181080" y="5142240"/>
            <a:ext cx="2966760" cy="195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</a:t>
            </a:r>
            <a:r>
              <a:rPr b="0" lang="en-US" sz="1600" spc="-1" strike="noStrike">
                <a:solidFill>
                  <a:srgbClr val="808080"/>
                </a:solidFill>
                <a:latin typeface="Arial"/>
                <a:ea typeface="DejaVu Sans"/>
              </a:rPr>
              <a:t>(Team Leader)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306" name="CustomShape 3"/>
          <p:cNvSpPr/>
          <p:nvPr/>
        </p:nvSpPr>
        <p:spPr>
          <a:xfrm>
            <a:off x="4295520" y="5308200"/>
            <a:ext cx="2667240" cy="176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Ammar Mohamed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Date:4\2\2019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07" name="CustomShape 4"/>
          <p:cNvSpPr/>
          <p:nvPr/>
        </p:nvSpPr>
        <p:spPr>
          <a:xfrm>
            <a:off x="3150720" y="4164840"/>
            <a:ext cx="5982840" cy="113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08" name="Picture 2" descr="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7131240" y="5546520"/>
            <a:ext cx="1801800" cy="1150920"/>
          </a:xfrm>
          <a:prstGeom prst="rect">
            <a:avLst/>
          </a:prstGeom>
          <a:ln>
            <a:noFill/>
          </a:ln>
        </p:spPr>
      </p:pic>
      <p:sp>
        <p:nvSpPr>
          <p:cNvPr id="309" name="CustomShape 5"/>
          <p:cNvSpPr/>
          <p:nvPr/>
        </p:nvSpPr>
        <p:spPr>
          <a:xfrm>
            <a:off x="5527800" y="1357920"/>
            <a:ext cx="240984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b2b2b2"/>
                </a:solidFill>
                <a:latin typeface="Arial"/>
                <a:ea typeface="DejaVu Sans"/>
              </a:rPr>
              <a:t>إيذاء الاخرين لفظيآ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685800" y="304920"/>
            <a:ext cx="7769880" cy="14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Most Important Algorithm</a:t>
            </a:r>
            <a:endParaRPr b="0" lang="en-US" sz="4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Sentiment Analysis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57" name="Picture 170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  <p:sp>
        <p:nvSpPr>
          <p:cNvPr id="358" name="CustomShape 2"/>
          <p:cNvSpPr/>
          <p:nvPr/>
        </p:nvSpPr>
        <p:spPr>
          <a:xfrm>
            <a:off x="456840" y="323856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571680" indent="-570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What is Sentiment Analysis ?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571680" indent="-570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Why we chose it ?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571680" indent="-570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How it works ?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103" dur="indefinite" restart="never" nodeType="tmRoot">
          <p:childTnLst>
            <p:seq>
              <p:cTn id="10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1"/>
          <p:cNvSpPr/>
          <p:nvPr/>
        </p:nvSpPr>
        <p:spPr>
          <a:xfrm>
            <a:off x="2834640" y="-92160"/>
            <a:ext cx="3578760" cy="75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Class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60" name="Picture 2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0" y="603000"/>
            <a:ext cx="9142920" cy="6253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5" dur="indefinite" restart="never" nodeType="tmRoot">
          <p:childTnLst>
            <p:seq>
              <p:cTn id="10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731520" y="346320"/>
            <a:ext cx="6020640" cy="118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Non Functional Requirements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362" name="Group 2"/>
          <p:cNvGrpSpPr/>
          <p:nvPr/>
        </p:nvGrpSpPr>
        <p:grpSpPr>
          <a:xfrm>
            <a:off x="-90360" y="1737360"/>
            <a:ext cx="3014640" cy="4130640"/>
            <a:chOff x="-90360" y="1737360"/>
            <a:chExt cx="3014640" cy="4130640"/>
          </a:xfrm>
        </p:grpSpPr>
        <p:sp>
          <p:nvSpPr>
            <p:cNvPr id="363" name="CustomShape 3"/>
            <p:cNvSpPr/>
            <p:nvPr/>
          </p:nvSpPr>
          <p:spPr>
            <a:xfrm>
              <a:off x="220320" y="1737360"/>
              <a:ext cx="1666080" cy="19900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64" name="Picture 2" descr=""/>
            <p:cNvPicPr/>
            <p:nvPr/>
          </p:nvPicPr>
          <p:blipFill>
            <a:blip r:embed="rId1">
              <a:alphaModFix amt="80000"/>
            </a:blip>
            <a:stretch/>
          </p:blipFill>
          <p:spPr>
            <a:xfrm>
              <a:off x="608400" y="2204640"/>
              <a:ext cx="901800" cy="1069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65" name="CustomShape 4"/>
            <p:cNvSpPr/>
            <p:nvPr/>
          </p:nvSpPr>
          <p:spPr>
            <a:xfrm flipH="1">
              <a:off x="1049040" y="4253400"/>
              <a:ext cx="2520" cy="839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66" name="CustomShape 5"/>
            <p:cNvSpPr/>
            <p:nvPr/>
          </p:nvSpPr>
          <p:spPr>
            <a:xfrm>
              <a:off x="-90360" y="5229720"/>
              <a:ext cx="2311200" cy="638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algn="ctr"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Have Encryption and Decryption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367" name="CustomShape 6"/>
            <p:cNvSpPr/>
            <p:nvPr/>
          </p:nvSpPr>
          <p:spPr>
            <a:xfrm>
              <a:off x="613080" y="3791880"/>
              <a:ext cx="231120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Security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368" name="Group 7"/>
          <p:cNvGrpSpPr/>
          <p:nvPr/>
        </p:nvGrpSpPr>
        <p:grpSpPr>
          <a:xfrm>
            <a:off x="3230640" y="1757520"/>
            <a:ext cx="2802240" cy="4317480"/>
            <a:chOff x="3230640" y="1757520"/>
            <a:chExt cx="2802240" cy="4317480"/>
          </a:xfrm>
        </p:grpSpPr>
        <p:sp>
          <p:nvSpPr>
            <p:cNvPr id="369" name="CustomShape 8"/>
            <p:cNvSpPr/>
            <p:nvPr/>
          </p:nvSpPr>
          <p:spPr>
            <a:xfrm>
              <a:off x="3435120" y="1757520"/>
              <a:ext cx="1691640" cy="19900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70" name="Picture 4" descr=""/>
            <p:cNvPicPr/>
            <p:nvPr/>
          </p:nvPicPr>
          <p:blipFill>
            <a:blip r:embed="rId2">
              <a:alphaModFix amt="80000"/>
            </a:blip>
            <a:stretch/>
          </p:blipFill>
          <p:spPr>
            <a:xfrm>
              <a:off x="3853440" y="2253600"/>
              <a:ext cx="854640" cy="10126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71" name="CustomShape 9"/>
            <p:cNvSpPr/>
            <p:nvPr/>
          </p:nvSpPr>
          <p:spPr>
            <a:xfrm flipH="1">
              <a:off x="4338360" y="4417560"/>
              <a:ext cx="2520" cy="839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72" name="CustomShape 10"/>
            <p:cNvSpPr/>
            <p:nvPr/>
          </p:nvSpPr>
          <p:spPr>
            <a:xfrm>
              <a:off x="3230640" y="5436720"/>
              <a:ext cx="2346840" cy="638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Both Desktop and Android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373" name="CustomShape 11"/>
            <p:cNvSpPr/>
            <p:nvPr/>
          </p:nvSpPr>
          <p:spPr>
            <a:xfrm>
              <a:off x="3686040" y="3956040"/>
              <a:ext cx="23468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Portability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374" name="Group 12"/>
          <p:cNvGrpSpPr/>
          <p:nvPr/>
        </p:nvGrpSpPr>
        <p:grpSpPr>
          <a:xfrm>
            <a:off x="6309360" y="1743480"/>
            <a:ext cx="2998080" cy="3741120"/>
            <a:chOff x="6309360" y="1743480"/>
            <a:chExt cx="2998080" cy="3741120"/>
          </a:xfrm>
        </p:grpSpPr>
        <p:sp>
          <p:nvSpPr>
            <p:cNvPr id="375" name="CustomShape 13"/>
            <p:cNvSpPr/>
            <p:nvPr/>
          </p:nvSpPr>
          <p:spPr>
            <a:xfrm>
              <a:off x="6535080" y="1743480"/>
              <a:ext cx="1739880" cy="19900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76" name="Picture 6" descr="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7028640" y="2311200"/>
              <a:ext cx="752040" cy="8686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77" name="CustomShape 14"/>
            <p:cNvSpPr/>
            <p:nvPr/>
          </p:nvSpPr>
          <p:spPr>
            <a:xfrm flipH="1">
              <a:off x="7463880" y="4201920"/>
              <a:ext cx="2520" cy="839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78" name="CustomShape 15"/>
            <p:cNvSpPr/>
            <p:nvPr/>
          </p:nvSpPr>
          <p:spPr>
            <a:xfrm>
              <a:off x="6894360" y="5120640"/>
              <a:ext cx="2413080" cy="363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Self Learning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379" name="CustomShape 16"/>
            <p:cNvSpPr/>
            <p:nvPr/>
          </p:nvSpPr>
          <p:spPr>
            <a:xfrm>
              <a:off x="6309360" y="3740400"/>
              <a:ext cx="26942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Maintainability</a:t>
              </a:r>
              <a:endParaRPr b="0" lang="en-US" sz="2400" spc="-1" strike="noStrike">
                <a:latin typeface="Arial"/>
              </a:endParaRPr>
            </a:p>
          </p:txBody>
        </p:sp>
      </p:grpSp>
      <p:pic>
        <p:nvPicPr>
          <p:cNvPr id="380" name="Picture 170" descr=""/>
          <p:cNvPicPr/>
          <p:nvPr/>
        </p:nvPicPr>
        <p:blipFill>
          <a:blip r:embed="rId4">
            <a:alphaModFix amt="80000"/>
          </a:blip>
          <a:stretch/>
        </p:blipFill>
        <p:spPr>
          <a:xfrm>
            <a:off x="7589520" y="91800"/>
            <a:ext cx="1552680" cy="1231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7" dur="indefinite" restart="never" nodeType="tmRoot">
          <p:childTnLst>
            <p:seq>
              <p:cTn id="10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USE Case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82" name="CustomShape 2"/>
          <p:cNvSpPr/>
          <p:nvPr/>
        </p:nvSpPr>
        <p:spPr>
          <a:xfrm>
            <a:off x="457200" y="1604520"/>
            <a:ext cx="82281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83" name="Picture 3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457200" y="1604520"/>
            <a:ext cx="8123760" cy="4104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9" dur="indefinite" restart="never" nodeType="tmRoot">
          <p:childTnLst>
            <p:seq>
              <p:cTn id="1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457200" y="274680"/>
            <a:ext cx="8227080" cy="114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Functional Requirement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385" name="Table 2"/>
          <p:cNvGraphicFramePr/>
          <p:nvPr/>
        </p:nvGraphicFramePr>
        <p:xfrm>
          <a:off x="628560" y="1376640"/>
          <a:ext cx="7886160" cy="4433040"/>
        </p:xfrm>
        <a:graphic>
          <a:graphicData uri="http://schemas.openxmlformats.org/drawingml/2006/table">
            <a:tbl>
              <a:tblPr/>
              <a:tblGrid>
                <a:gridCol w="2491200"/>
                <a:gridCol w="5395320"/>
              </a:tblGrid>
              <a:tr h="111564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User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09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Login with social media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9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Rating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101196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Messages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8eb4e3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Send messages &amp; Receive messages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Encrypt &amp; Decrypt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103788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558ed5"/>
                    </a:solidFill>
                  </a:tcPr>
                </a:tc>
                <a:tc>
                  <a:txBody>
                    <a:bodyPr lIns="68400" rIns="68400"/>
                    <a:p>
                      <a:pPr marL="457200" indent="-4546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Preprocessing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46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Feature extraction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46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Classification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126792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alibri"/>
                          <a:ea typeface="DejaVu Sans"/>
                        </a:rPr>
                        <a:t>System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17375e"/>
                    </a:solidFill>
                  </a:tcPr>
                </a:tc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Notify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Result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Upgrade 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386" name="Picture 170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1" dur="indefinite" restart="never" nodeType="tmRoot">
          <p:childTnLst>
            <p:seq>
              <p:cTn id="1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Picture 236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1266480" y="0"/>
            <a:ext cx="6588720" cy="6764400"/>
          </a:xfrm>
          <a:prstGeom prst="rect">
            <a:avLst/>
          </a:prstGeom>
          <a:ln>
            <a:noFill/>
          </a:ln>
        </p:spPr>
      </p:pic>
      <p:sp>
        <p:nvSpPr>
          <p:cNvPr id="388" name="CustomShape 1"/>
          <p:cNvSpPr/>
          <p:nvPr/>
        </p:nvSpPr>
        <p:spPr>
          <a:xfrm>
            <a:off x="2504520" y="304920"/>
            <a:ext cx="411300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Context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89" name="Picture 170" descr="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3" dur="indefinite" restart="never" nodeType="tmRoot">
          <p:childTnLst>
            <p:seq>
              <p:cTn id="1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91" name="Picture 3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-360" y="1604520"/>
            <a:ext cx="9142920" cy="487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5" dur="indefinite" restart="never" nodeType="tmRoot">
          <p:childTnLst>
            <p:seq>
              <p:cTn id="1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93" name="Picture 3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347760" y="1688760"/>
            <a:ext cx="8037360" cy="3864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7" dur="indefinite" restart="never" nodeType="tmRoot">
          <p:childTnLst>
            <p:seq>
              <p:cTn id="1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Picture 4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99360" y="1829520"/>
            <a:ext cx="1636200" cy="4112280"/>
          </a:xfrm>
          <a:prstGeom prst="rect">
            <a:avLst/>
          </a:prstGeom>
          <a:ln>
            <a:noFill/>
          </a:ln>
        </p:spPr>
      </p:pic>
      <p:pic>
        <p:nvPicPr>
          <p:cNvPr id="395" name="Picture 6" descr="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1828800" y="1829520"/>
            <a:ext cx="1636200" cy="4112280"/>
          </a:xfrm>
          <a:prstGeom prst="rect">
            <a:avLst/>
          </a:prstGeom>
          <a:ln>
            <a:noFill/>
          </a:ln>
        </p:spPr>
      </p:pic>
      <p:pic>
        <p:nvPicPr>
          <p:cNvPr id="396" name="Picture 8" descr=""/>
          <p:cNvPicPr/>
          <p:nvPr/>
        </p:nvPicPr>
        <p:blipFill>
          <a:blip r:embed="rId3">
            <a:alphaModFix amt="80000"/>
          </a:blip>
          <a:stretch/>
        </p:blipFill>
        <p:spPr>
          <a:xfrm>
            <a:off x="3566160" y="1828800"/>
            <a:ext cx="1636200" cy="4112280"/>
          </a:xfrm>
          <a:prstGeom prst="rect">
            <a:avLst/>
          </a:prstGeom>
          <a:ln>
            <a:noFill/>
          </a:ln>
        </p:spPr>
      </p:pic>
      <p:pic>
        <p:nvPicPr>
          <p:cNvPr id="397" name="Picture 10" descr=""/>
          <p:cNvPicPr/>
          <p:nvPr/>
        </p:nvPicPr>
        <p:blipFill>
          <a:blip r:embed="rId4">
            <a:alphaModFix amt="80000"/>
          </a:blip>
          <a:stretch/>
        </p:blipFill>
        <p:spPr>
          <a:xfrm>
            <a:off x="5303520" y="1828800"/>
            <a:ext cx="1636200" cy="4112280"/>
          </a:xfrm>
          <a:prstGeom prst="rect">
            <a:avLst/>
          </a:prstGeom>
          <a:ln>
            <a:noFill/>
          </a:ln>
        </p:spPr>
      </p:pic>
      <p:sp>
        <p:nvSpPr>
          <p:cNvPr id="398" name="CustomShape 1"/>
          <p:cNvSpPr/>
          <p:nvPr/>
        </p:nvSpPr>
        <p:spPr>
          <a:xfrm>
            <a:off x="3457080" y="159480"/>
            <a:ext cx="20548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GUI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399" name="Picture 251" descr=""/>
          <p:cNvPicPr/>
          <p:nvPr/>
        </p:nvPicPr>
        <p:blipFill>
          <a:blip r:embed="rId5">
            <a:alphaModFix amt="80000"/>
          </a:blip>
          <a:stretch/>
        </p:blipFill>
        <p:spPr>
          <a:xfrm>
            <a:off x="7132320" y="1821600"/>
            <a:ext cx="2011320" cy="3480120"/>
          </a:xfrm>
          <a:prstGeom prst="rect">
            <a:avLst/>
          </a:prstGeom>
          <a:ln>
            <a:noFill/>
          </a:ln>
        </p:spPr>
      </p:pic>
      <p:pic>
        <p:nvPicPr>
          <p:cNvPr id="400" name="Picture 170" descr=""/>
          <p:cNvPicPr/>
          <p:nvPr/>
        </p:nvPicPr>
        <p:blipFill>
          <a:blip r:embed="rId6">
            <a:alphaModFix amt="80000"/>
          </a:blip>
          <a:stretch/>
        </p:blipFill>
        <p:spPr>
          <a:xfrm>
            <a:off x="7589520" y="91800"/>
            <a:ext cx="1552680" cy="1231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9" dur="indefinite" restart="never" nodeType="tmRoot">
          <p:childTnLst>
            <p:seq>
              <p:cTn id="120" dur="indefinite" nodeType="mainSeq">
                <p:childTnLst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5" dur="500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6" dur="500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1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6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1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329040" y="274320"/>
            <a:ext cx="4699440" cy="75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 rot="12600">
            <a:off x="271440" y="2088000"/>
            <a:ext cx="8594640" cy="155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Bullying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Harassment over social media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Proposed solutions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182880" y="1592280"/>
            <a:ext cx="301680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What is cyberbullying?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13" name="Picture 2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404640" y="3656520"/>
            <a:ext cx="3527280" cy="2559600"/>
          </a:xfrm>
          <a:prstGeom prst="rect">
            <a:avLst/>
          </a:prstGeom>
          <a:ln>
            <a:noFill/>
          </a:ln>
        </p:spPr>
      </p:pic>
      <p:pic>
        <p:nvPicPr>
          <p:cNvPr id="314" name="Picture 170" descr="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7760520" y="91800"/>
            <a:ext cx="1381680" cy="1095840"/>
          </a:xfrm>
          <a:prstGeom prst="rect">
            <a:avLst/>
          </a:prstGeom>
          <a:ln>
            <a:noFill/>
          </a:ln>
        </p:spPr>
      </p:pic>
      <p:pic>
        <p:nvPicPr>
          <p:cNvPr id="315" name="Picture 3" descr=""/>
          <p:cNvPicPr/>
          <p:nvPr/>
        </p:nvPicPr>
        <p:blipFill>
          <a:blip r:embed="rId3">
            <a:alphaModFix amt="80000"/>
          </a:blip>
          <a:stretch/>
        </p:blipFill>
        <p:spPr>
          <a:xfrm>
            <a:off x="5121360" y="3656520"/>
            <a:ext cx="3565440" cy="2559600"/>
          </a:xfrm>
          <a:prstGeom prst="rect">
            <a:avLst/>
          </a:prstGeom>
          <a:ln>
            <a:noFill/>
          </a:ln>
        </p:spPr>
      </p:pic>
      <p:sp>
        <p:nvSpPr>
          <p:cNvPr id="316" name="CustomShape 4"/>
          <p:cNvSpPr/>
          <p:nvPr/>
        </p:nvSpPr>
        <p:spPr>
          <a:xfrm>
            <a:off x="274680" y="2653560"/>
            <a:ext cx="8594640" cy="91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CustomShape 5"/>
          <p:cNvSpPr/>
          <p:nvPr/>
        </p:nvSpPr>
        <p:spPr>
          <a:xfrm>
            <a:off x="270000" y="3030480"/>
            <a:ext cx="180360" cy="34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CustomShape 6"/>
          <p:cNvSpPr/>
          <p:nvPr/>
        </p:nvSpPr>
        <p:spPr>
          <a:xfrm>
            <a:off x="3840480" y="6309360"/>
            <a:ext cx="1554120" cy="47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Slide 1 of 6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Picture 4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152280" y="990720"/>
            <a:ext cx="3241440" cy="889920"/>
          </a:xfrm>
          <a:prstGeom prst="rect">
            <a:avLst/>
          </a:prstGeom>
          <a:ln>
            <a:noFill/>
          </a:ln>
        </p:spPr>
      </p:pic>
      <p:pic>
        <p:nvPicPr>
          <p:cNvPr id="320" name="Picture 5" descr="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0" y="1882800"/>
            <a:ext cx="3883680" cy="916920"/>
          </a:xfrm>
          <a:prstGeom prst="rect">
            <a:avLst/>
          </a:prstGeom>
          <a:ln>
            <a:noFill/>
          </a:ln>
        </p:spPr>
      </p:pic>
      <p:sp>
        <p:nvSpPr>
          <p:cNvPr id="321" name="CustomShape 1"/>
          <p:cNvSpPr/>
          <p:nvPr/>
        </p:nvSpPr>
        <p:spPr>
          <a:xfrm>
            <a:off x="2819520" y="1208160"/>
            <a:ext cx="1826280" cy="454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pic>
        <p:nvPicPr>
          <p:cNvPr id="322" name="Picture 6" descr=""/>
          <p:cNvPicPr/>
          <p:nvPr/>
        </p:nvPicPr>
        <p:blipFill>
          <a:blip r:embed="rId3">
            <a:alphaModFix amt="80000"/>
          </a:blip>
          <a:stretch/>
        </p:blipFill>
        <p:spPr>
          <a:xfrm>
            <a:off x="4648320" y="1080720"/>
            <a:ext cx="3578760" cy="791640"/>
          </a:xfrm>
          <a:prstGeom prst="rect">
            <a:avLst/>
          </a:prstGeom>
          <a:ln>
            <a:noFill/>
          </a:ln>
        </p:spPr>
      </p:pic>
      <p:sp>
        <p:nvSpPr>
          <p:cNvPr id="323" name="CustomShape 2"/>
          <p:cNvSpPr/>
          <p:nvPr/>
        </p:nvSpPr>
        <p:spPr>
          <a:xfrm>
            <a:off x="5029200" y="1208160"/>
            <a:ext cx="988200" cy="36252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You’re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6438960" y="1208160"/>
            <a:ext cx="1178640" cy="36252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Trash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5" name="CustomShape 4"/>
          <p:cNvSpPr/>
          <p:nvPr/>
        </p:nvSpPr>
        <p:spPr>
          <a:xfrm rot="5400000">
            <a:off x="4397760" y="2264040"/>
            <a:ext cx="1826280" cy="454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6" name="CustomShape 5"/>
          <p:cNvSpPr/>
          <p:nvPr/>
        </p:nvSpPr>
        <p:spPr>
          <a:xfrm>
            <a:off x="3733920" y="3407040"/>
            <a:ext cx="2207160" cy="91116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Personal pronoun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used when directly addressing people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7" name="CustomShape 6"/>
          <p:cNvSpPr/>
          <p:nvPr/>
        </p:nvSpPr>
        <p:spPr>
          <a:xfrm rot="5400000">
            <a:off x="6251040" y="2264040"/>
            <a:ext cx="1826280" cy="454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8" name="CustomShape 7"/>
          <p:cNvSpPr/>
          <p:nvPr/>
        </p:nvSpPr>
        <p:spPr>
          <a:xfrm>
            <a:off x="6438960" y="3407040"/>
            <a:ext cx="2169360" cy="145980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An offensive word when combined with personal pronouns creates a cyberbullying sample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329" name="Group 8"/>
          <p:cNvGrpSpPr/>
          <p:nvPr/>
        </p:nvGrpSpPr>
        <p:grpSpPr>
          <a:xfrm>
            <a:off x="289800" y="2821680"/>
            <a:ext cx="3241440" cy="973440"/>
            <a:chOff x="289800" y="2821680"/>
            <a:chExt cx="3241440" cy="973440"/>
          </a:xfrm>
        </p:grpSpPr>
        <p:pic>
          <p:nvPicPr>
            <p:cNvPr id="330" name="Picture 3" descr=""/>
            <p:cNvPicPr/>
            <p:nvPr/>
          </p:nvPicPr>
          <p:blipFill>
            <a:blip r:embed="rId4">
              <a:alphaModFix amt="80000"/>
            </a:blip>
            <a:stretch/>
          </p:blipFill>
          <p:spPr>
            <a:xfrm>
              <a:off x="289800" y="2821680"/>
              <a:ext cx="3241440" cy="973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331" name="CustomShape 9"/>
            <p:cNvSpPr/>
            <p:nvPr/>
          </p:nvSpPr>
          <p:spPr>
            <a:xfrm>
              <a:off x="1371600" y="3218400"/>
              <a:ext cx="303120" cy="180360"/>
            </a:xfrm>
            <a:prstGeom prst="rect">
              <a:avLst/>
            </a:prstGeom>
            <a:solidFill>
              <a:srgbClr val="ff0000">
                <a:alpha val="80000"/>
              </a:srgbClr>
            </a:solidFill>
            <a:ln>
              <a:rou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/>
          </p:style>
        </p:sp>
      </p:grpSp>
      <p:pic>
        <p:nvPicPr>
          <p:cNvPr id="332" name="Picture 170" descr=""/>
          <p:cNvPicPr/>
          <p:nvPr/>
        </p:nvPicPr>
        <p:blipFill>
          <a:blip r:embed="rId5">
            <a:alphaModFix amt="80000"/>
          </a:blip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  <p:sp>
        <p:nvSpPr>
          <p:cNvPr id="333" name="CustomShape 10"/>
          <p:cNvSpPr/>
          <p:nvPr/>
        </p:nvSpPr>
        <p:spPr>
          <a:xfrm>
            <a:off x="3840480" y="6309720"/>
            <a:ext cx="1554120" cy="47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Slide 2 of 6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9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nodeType="clickEffect" fill="hold" presetClass="entr" presetID="16" presetSubtype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 transition="in">
                                      <p:cBhvr additive="repl">
                                        <p:cTn id="34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4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9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68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1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4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7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0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3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6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9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187920" y="1097280"/>
            <a:ext cx="8955360" cy="5028840"/>
          </a:xfrm>
          <a:prstGeom prst="rect">
            <a:avLst/>
          </a:prstGeom>
          <a:ln>
            <a:noFill/>
          </a:ln>
        </p:spPr>
      </p:pic>
      <p:pic>
        <p:nvPicPr>
          <p:cNvPr id="335" name="Picture 4" descr="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7498080" y="3749040"/>
            <a:ext cx="1188360" cy="537840"/>
          </a:xfrm>
          <a:prstGeom prst="rect">
            <a:avLst/>
          </a:prstGeom>
          <a:ln>
            <a:noFill/>
          </a:ln>
        </p:spPr>
      </p:pic>
      <p:pic>
        <p:nvPicPr>
          <p:cNvPr id="336" name="Picture 5" descr=""/>
          <p:cNvPicPr/>
          <p:nvPr/>
        </p:nvPicPr>
        <p:blipFill>
          <a:blip r:embed="rId3">
            <a:alphaModFix amt="80000"/>
          </a:blip>
          <a:stretch/>
        </p:blipFill>
        <p:spPr>
          <a:xfrm>
            <a:off x="7608960" y="1858320"/>
            <a:ext cx="946080" cy="610200"/>
          </a:xfrm>
          <a:prstGeom prst="rect">
            <a:avLst/>
          </a:prstGeom>
          <a:ln>
            <a:noFill/>
          </a:ln>
        </p:spPr>
      </p:pic>
      <p:pic>
        <p:nvPicPr>
          <p:cNvPr id="337" name="Picture 7" descr=""/>
          <p:cNvPicPr/>
          <p:nvPr/>
        </p:nvPicPr>
        <p:blipFill>
          <a:blip r:embed="rId4">
            <a:alphaModFix amt="80000"/>
          </a:blip>
          <a:stretch/>
        </p:blipFill>
        <p:spPr>
          <a:xfrm>
            <a:off x="7589520" y="2781000"/>
            <a:ext cx="1005480" cy="578880"/>
          </a:xfrm>
          <a:prstGeom prst="rect">
            <a:avLst/>
          </a:prstGeom>
          <a:ln>
            <a:noFill/>
          </a:ln>
        </p:spPr>
      </p:pic>
      <p:sp>
        <p:nvSpPr>
          <p:cNvPr id="338" name="CustomShape 1"/>
          <p:cNvSpPr/>
          <p:nvPr/>
        </p:nvSpPr>
        <p:spPr>
          <a:xfrm>
            <a:off x="2377440" y="274320"/>
            <a:ext cx="4699440" cy="75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Business Model 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3840480" y="6309720"/>
            <a:ext cx="1554120" cy="47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Slide 3 of 6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c0504d"/>
                </a:solidFill>
                <a:latin typeface="Arial"/>
                <a:ea typeface="DejaVu Sans"/>
              </a:rPr>
              <a:t>Market motivation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341" name="Chart 6"/>
          <p:cNvGraphicFramePr/>
          <p:nvPr/>
        </p:nvGraphicFramePr>
        <p:xfrm>
          <a:off x="-1097280" y="1737360"/>
          <a:ext cx="6095160" cy="4063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42" name="Chart 10"/>
          <p:cNvGraphicFramePr/>
          <p:nvPr/>
        </p:nvGraphicFramePr>
        <p:xfrm>
          <a:off x="3687120" y="1573200"/>
          <a:ext cx="6095520" cy="436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3" name="CustomShape 2"/>
          <p:cNvSpPr/>
          <p:nvPr/>
        </p:nvSpPr>
        <p:spPr>
          <a:xfrm>
            <a:off x="3840480" y="6309720"/>
            <a:ext cx="1554120" cy="47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Slide 4 of 6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93" dur="indefinite" restart="never" nodeType="tmRoot">
          <p:childTnLst>
            <p:seq>
              <p:cTn id="9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3457080" y="159480"/>
            <a:ext cx="20548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Demo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345" name="Picture 170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7589520" y="91800"/>
            <a:ext cx="1552680" cy="1231560"/>
          </a:xfrm>
          <a:prstGeom prst="rect">
            <a:avLst/>
          </a:prstGeom>
          <a:ln>
            <a:noFill/>
          </a:ln>
        </p:spPr>
      </p:pic>
      <p:sp>
        <p:nvSpPr>
          <p:cNvPr id="346" name="CustomShape 2"/>
          <p:cNvSpPr/>
          <p:nvPr/>
        </p:nvSpPr>
        <p:spPr>
          <a:xfrm>
            <a:off x="3840480" y="6309720"/>
            <a:ext cx="1554120" cy="47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Slide 5 of 6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95" dur="indefinite" restart="never" nodeType="tmRoot">
          <p:childTnLst>
            <p:seq>
              <p:cTn id="9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457200" y="273600"/>
            <a:ext cx="8228160" cy="206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28600" indent="-22752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 ?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48" name="CustomShape 2"/>
          <p:cNvSpPr/>
          <p:nvPr/>
        </p:nvSpPr>
        <p:spPr>
          <a:xfrm>
            <a:off x="3840480" y="6309720"/>
            <a:ext cx="1554120" cy="47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Slide 6 of 6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97" dur="indefinite" restart="never" nodeType="tmRoot">
          <p:childTnLst>
            <p:seq>
              <p:cTn id="9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Appendix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457200" y="1604520"/>
            <a:ext cx="82285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9" dur="indefinite" restart="never" nodeType="tmRoot">
          <p:childTnLst>
            <p:seq>
              <p:cTn id="10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1460160" y="304920"/>
            <a:ext cx="584028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System Architecture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52" name="Picture 170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  <p:pic>
        <p:nvPicPr>
          <p:cNvPr id="353" name="Picture 1" descr="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325080" y="1244520"/>
            <a:ext cx="7837920" cy="5485320"/>
          </a:xfrm>
          <a:prstGeom prst="rect">
            <a:avLst/>
          </a:prstGeom>
          <a:ln>
            <a:noFill/>
          </a:ln>
        </p:spPr>
      </p:pic>
      <p:sp>
        <p:nvSpPr>
          <p:cNvPr id="354" name="CustomShape 2"/>
          <p:cNvSpPr/>
          <p:nvPr/>
        </p:nvSpPr>
        <p:spPr>
          <a:xfrm>
            <a:off x="5935680" y="1354320"/>
            <a:ext cx="83232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Feature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Extraction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55" name="CustomShape 3"/>
          <p:cNvSpPr/>
          <p:nvPr/>
        </p:nvSpPr>
        <p:spPr>
          <a:xfrm>
            <a:off x="6769080" y="1354320"/>
            <a:ext cx="964080" cy="24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101" dur="indefinite" restart="never" nodeType="tmRoot">
          <p:childTnLst>
            <p:seq>
              <p:cTn id="10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3060</TotalTime>
  <Application>LibreOffice/6.0.4.2$Windows_X86_64 LibreOffice_project/9b0d9b32d5dcda91d2f1a96dc04c645c450872bf</Application>
  <Words>169</Words>
  <Paragraphs>67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2018-11-12T18:05:06Z</dcterms:created>
  <dc:creator>Zeyad</dc:creator>
  <dc:description/>
  <dc:language>en-US</dc:language>
  <cp:lastModifiedBy/>
  <dcterms:modified xsi:type="dcterms:W3CDTF">2019-02-04T12:56:20Z</dcterms:modified>
  <cp:revision>71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19</vt:i4>
  </property>
</Properties>
</file>